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89" r:id="rId4"/>
    <p:sldId id="286" r:id="rId5"/>
    <p:sldId id="287" r:id="rId6"/>
    <p:sldId id="299" r:id="rId7"/>
    <p:sldId id="279" r:id="rId8"/>
    <p:sldId id="294" r:id="rId9"/>
    <p:sldId id="264" r:id="rId10"/>
    <p:sldId id="300" r:id="rId11"/>
    <p:sldId id="296" r:id="rId12"/>
    <p:sldId id="270" r:id="rId13"/>
    <p:sldId id="271" r:id="rId14"/>
    <p:sldId id="276" r:id="rId15"/>
    <p:sldId id="292" r:id="rId16"/>
    <p:sldId id="273" r:id="rId17"/>
    <p:sldId id="298" r:id="rId18"/>
    <p:sldId id="277" r:id="rId19"/>
    <p:sldId id="278" r:id="rId20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 und Inhaltsangabe" id="{AEDEC639-2D3D-5144-AFAC-838462092839}">
          <p14:sldIdLst>
            <p14:sldId id="256"/>
            <p14:sldId id="257"/>
          </p14:sldIdLst>
        </p14:section>
        <p14:section name="A. Einleitung" id="{40275FC7-C991-B44D-99BC-73C46F2B07F7}">
          <p14:sldIdLst>
            <p14:sldId id="289"/>
          </p14:sldIdLst>
        </p14:section>
        <p14:section name="B. Unentgeltliche Rechtspflege" id="{4AC9AC9E-4B91-8D43-8006-FDE166DDBE74}">
          <p14:sldIdLst>
            <p14:sldId id="286"/>
            <p14:sldId id="287"/>
            <p14:sldId id="299"/>
          </p14:sldIdLst>
        </p14:section>
        <p14:section name="C. Bezifferung / Begründung der Zivilforderung" id="{471C109B-5D6B-F54E-9D1E-34A757CBC254}">
          <p14:sldIdLst>
            <p14:sldId id="279"/>
            <p14:sldId id="294"/>
            <p14:sldId id="264"/>
            <p14:sldId id="300"/>
          </p14:sldIdLst>
        </p14:section>
        <p14:section name="D. Adhäsionsklage im Strafbefehlsverfahren" id="{4B3D1B4D-DBA9-624E-9AE9-1CEB81992C90}">
          <p14:sldIdLst>
            <p14:sldId id="296"/>
            <p14:sldId id="270"/>
            <p14:sldId id="271"/>
            <p14:sldId id="276"/>
            <p14:sldId id="292"/>
            <p14:sldId id="273"/>
          </p14:sldIdLst>
        </p14:section>
        <p14:section name="E. Gerichtliche Opferbefragung" id="{C62E3B58-0255-43D0-A42C-E33F59D4EC28}">
          <p14:sldIdLst>
            <p14:sldId id="298"/>
          </p14:sldIdLst>
        </p14:section>
        <p14:section name="F. Fazit" id="{4250F315-C0B4-654F-99D9-B70CFF6FCB3A}">
          <p14:sldIdLst>
            <p14:sldId id="277"/>
            <p14:sldId id="278"/>
          </p14:sldIdLst>
        </p14:section>
        <p14:section name="Anhang" id="{B855F799-88DD-1842-AD36-C26F3638695C}">
          <p14:sldIdLst/>
        </p14:section>
      </p14:sectionLst>
    </p:ex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udia Schauman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8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12" autoAdjust="0"/>
    <p:restoredTop sz="94627"/>
  </p:normalViewPr>
  <p:slideViewPr>
    <p:cSldViewPr snapToGrid="0">
      <p:cViewPr varScale="1">
        <p:scale>
          <a:sx n="74" d="100"/>
          <a:sy n="74" d="100"/>
        </p:scale>
        <p:origin x="78" y="28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2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Schaumann" userId="52e7642e-9dc1-4d08-887d-bb4fa6a20ca3" providerId="ADAL" clId="{3DE73A13-B97F-416E-B132-C0799887422A}"/>
    <pc:docChg chg="custSel modSld">
      <pc:chgData name="Claudia Schaumann" userId="52e7642e-9dc1-4d08-887d-bb4fa6a20ca3" providerId="ADAL" clId="{3DE73A13-B97F-416E-B132-C0799887422A}" dt="2024-11-25T13:20:14.111" v="241" actId="115"/>
      <pc:docMkLst>
        <pc:docMk/>
      </pc:docMkLst>
      <pc:sldChg chg="modSp mod">
        <pc:chgData name="Claudia Schaumann" userId="52e7642e-9dc1-4d08-887d-bb4fa6a20ca3" providerId="ADAL" clId="{3DE73A13-B97F-416E-B132-C0799887422A}" dt="2024-11-18T16:33:55.137" v="19" actId="20577"/>
        <pc:sldMkLst>
          <pc:docMk/>
          <pc:sldMk cId="1743024069" sldId="264"/>
        </pc:sldMkLst>
        <pc:spChg chg="mod">
          <ac:chgData name="Claudia Schaumann" userId="52e7642e-9dc1-4d08-887d-bb4fa6a20ca3" providerId="ADAL" clId="{3DE73A13-B97F-416E-B132-C0799887422A}" dt="2024-11-18T16:33:55.137" v="19" actId="20577"/>
          <ac:spMkLst>
            <pc:docMk/>
            <pc:sldMk cId="1743024069" sldId="264"/>
            <ac:spMk id="5" creationId="{00BA9912-5B08-6227-0C9E-5EAA5A72A10A}"/>
          </ac:spMkLst>
        </pc:spChg>
      </pc:sldChg>
      <pc:sldChg chg="modSp mod">
        <pc:chgData name="Claudia Schaumann" userId="52e7642e-9dc1-4d08-887d-bb4fa6a20ca3" providerId="ADAL" clId="{3DE73A13-B97F-416E-B132-C0799887422A}" dt="2024-11-19T13:32:35.223" v="233" actId="115"/>
        <pc:sldMkLst>
          <pc:docMk/>
          <pc:sldMk cId="3106558975" sldId="271"/>
        </pc:sldMkLst>
        <pc:spChg chg="mod">
          <ac:chgData name="Claudia Schaumann" userId="52e7642e-9dc1-4d08-887d-bb4fa6a20ca3" providerId="ADAL" clId="{3DE73A13-B97F-416E-B132-C0799887422A}" dt="2024-11-19T13:32:35.223" v="233" actId="115"/>
          <ac:spMkLst>
            <pc:docMk/>
            <pc:sldMk cId="3106558975" sldId="271"/>
            <ac:spMk id="3" creationId="{560C00AE-19F4-E4D7-30E4-1D5D20D1554A}"/>
          </ac:spMkLst>
        </pc:spChg>
      </pc:sldChg>
      <pc:sldChg chg="modSp mod">
        <pc:chgData name="Claudia Schaumann" userId="52e7642e-9dc1-4d08-887d-bb4fa6a20ca3" providerId="ADAL" clId="{3DE73A13-B97F-416E-B132-C0799887422A}" dt="2024-11-25T12:48:25.328" v="240" actId="20577"/>
        <pc:sldMkLst>
          <pc:docMk/>
          <pc:sldMk cId="4285817190" sldId="289"/>
        </pc:sldMkLst>
        <pc:spChg chg="mod">
          <ac:chgData name="Claudia Schaumann" userId="52e7642e-9dc1-4d08-887d-bb4fa6a20ca3" providerId="ADAL" clId="{3DE73A13-B97F-416E-B132-C0799887422A}" dt="2024-11-25T12:48:25.328" v="240" actId="20577"/>
          <ac:spMkLst>
            <pc:docMk/>
            <pc:sldMk cId="4285817190" sldId="289"/>
            <ac:spMk id="3" creationId="{560C00AE-19F4-E4D7-30E4-1D5D20D1554A}"/>
          </ac:spMkLst>
        </pc:spChg>
      </pc:sldChg>
      <pc:sldChg chg="modSp mod">
        <pc:chgData name="Claudia Schaumann" userId="52e7642e-9dc1-4d08-887d-bb4fa6a20ca3" providerId="ADAL" clId="{3DE73A13-B97F-416E-B132-C0799887422A}" dt="2024-11-25T13:20:14.111" v="241" actId="115"/>
        <pc:sldMkLst>
          <pc:docMk/>
          <pc:sldMk cId="1985627554" sldId="298"/>
        </pc:sldMkLst>
        <pc:spChg chg="mod">
          <ac:chgData name="Claudia Schaumann" userId="52e7642e-9dc1-4d08-887d-bb4fa6a20ca3" providerId="ADAL" clId="{3DE73A13-B97F-416E-B132-C0799887422A}" dt="2024-11-25T13:20:14.111" v="241" actId="115"/>
          <ac:spMkLst>
            <pc:docMk/>
            <pc:sldMk cId="1985627554" sldId="298"/>
            <ac:spMk id="5" creationId="{57D57B39-BD14-36C5-BDBB-B86261CF4C68}"/>
          </ac:spMkLst>
        </pc:spChg>
      </pc:sldChg>
      <pc:sldChg chg="modSp mod">
        <pc:chgData name="Claudia Schaumann" userId="52e7642e-9dc1-4d08-887d-bb4fa6a20ca3" providerId="ADAL" clId="{3DE73A13-B97F-416E-B132-C0799887422A}" dt="2024-11-19T13:25:41.948" v="232" actId="20577"/>
        <pc:sldMkLst>
          <pc:docMk/>
          <pc:sldMk cId="1354782727" sldId="299"/>
        </pc:sldMkLst>
        <pc:spChg chg="mod">
          <ac:chgData name="Claudia Schaumann" userId="52e7642e-9dc1-4d08-887d-bb4fa6a20ca3" providerId="ADAL" clId="{3DE73A13-B97F-416E-B132-C0799887422A}" dt="2024-11-19T13:25:41.948" v="232" actId="20577"/>
          <ac:spMkLst>
            <pc:docMk/>
            <pc:sldMk cId="1354782727" sldId="299"/>
            <ac:spMk id="3" creationId="{DECA3718-391A-5F1D-5020-469DB25E0F3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EC949-F477-4A2B-B48A-1207E6BB8767}" type="datetimeFigureOut">
              <a:rPr lang="de-CH" smtClean="0"/>
              <a:t>25.11.2024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9AA49-C447-4049-A075-2A380C531FB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93357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9AA49-C447-4049-A075-2A380C531FBA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92049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9AA49-C447-4049-A075-2A380C531FBA}" type="slidenum">
              <a:rPr lang="de-CH" smtClean="0"/>
              <a:t>19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096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8B48D-DAF4-0737-C19F-33BB501DC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7B54F4-A2CB-B0F7-09F0-61A45162E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230F4C-E497-87DB-1938-AA0471D1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E87D-AAD9-8545-865E-C1C0DA45391A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EE0FC5-A262-7D94-FD21-E9D457A1B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272872-025D-C98A-938D-369A2098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213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E2373E-3362-7B44-DCCD-F8E7CC3AC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27B9654-2A9F-DCB7-FEC6-85D737367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BCD872-17EE-D0BD-A609-CFE4FECA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DE0A8-4148-D047-BB50-9AC631ACDB10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29BA05-F0C9-A6D0-33BC-CE5C7443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CD0612-7265-4225-C724-F3D7B2BF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762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2D601ED-8402-4773-F421-C61FABEBCB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ED8F386-547F-59E0-60B5-2B228BCCE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981964-7C3D-97FE-525D-4FCFA615A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87207-0F85-0C4E-BA7D-C8687C857388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0E54EC-A341-BB60-4D46-23679B80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FD7D3B-7777-BF5A-B57B-B2E1F78A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62490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60B5B9-2E4C-485C-885F-C7F167091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9BF03EE-B680-6601-930A-7ED5FAF66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3560-5B0B-174D-9989-807E9D535E04}" type="datetime1">
              <a:rPr lang="de-CH" smtClean="0"/>
              <a:t>25.11.2024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C8379A6-D03A-6915-7385-6770DEDC9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397" y="6263015"/>
            <a:ext cx="2795653" cy="458462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4A1315E-A011-EE92-DF36-97D1DF1B5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8187-DE28-49ED-AF0E-B43F73DF492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8097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61B5F5-2FFD-D64F-27DA-CF3F9A858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08841E2-DBC3-FD5F-C8F6-5CF1EC253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623F9C-7D33-AA75-D8EF-8AC616252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C165-DAEE-B04C-BE1C-A3819D476846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1F14B1-AA61-1220-FE3F-D2F56664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89B6E4-C2E0-9112-F125-52B233E46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0038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251AAA-A3C3-3EB8-61D2-DC9839E12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D80BFD-2430-AD3F-7848-B17F5CB44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97A3CA-9E30-91F6-BE67-A6AC3AB7B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514-FABC-7B4F-A0A3-0E67F175B960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ABE84C-CB3B-70AA-9405-582B671A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9BF581-14D1-DB4E-EFBA-8320223A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6248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909956-F862-38C0-6F09-C872198E4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DDC2BC-DAF1-6CFD-99DC-25B49D6A4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3A53CA2-ADE1-6994-DB5C-62135F618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CBE20A-894D-3993-7CE2-0CA9CEA4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3849B-D72E-CF40-9FD8-F8B0B5C6DCEE}" type="datetime1">
              <a:rPr lang="de-CH" smtClean="0"/>
              <a:t>25.11.2024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64FF9-5D66-C63B-E852-D8623D62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4771A8-9D4A-22D7-A8E1-E7A5581F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36649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A719DF-4DE2-FEFA-6171-808A46D9F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AF0CE5-DEDE-947B-AB54-7F8B99417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9AD5E6B-F4FC-D98C-3A1C-55FEA56F2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1371609-A72B-446C-C300-B82491EC4A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7FA7BEC-C13A-E0CD-700A-94706D6DEB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AB16271-A03A-6F26-06AF-E8A7FF37F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4E16C-F8FB-5D45-B08D-EB1D86A0977A}" type="datetime1">
              <a:rPr lang="de-CH" smtClean="0"/>
              <a:t>25.11.2024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59F6AC4-989C-11E1-6530-C1A5A34FB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A20BFEB-9888-1578-FEDD-C9257F5D8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583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C0552-68F5-D144-F1F8-16BD53929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D6858A9-8D1C-4502-4120-FBE53509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AE25-3BEC-B44C-9A0B-3444FBA27DDB}" type="datetime1">
              <a:rPr lang="de-CH" smtClean="0"/>
              <a:t>25.11.2024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8F0187F-0F9F-30E1-0B50-94EBFBAF7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192F41B-70B7-D8D5-C199-E3BCE330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82286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1D97A5-6CFB-D9CB-9D65-439361B1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3C72-D46A-F64F-92E1-76B3B831023D}" type="datetime1">
              <a:rPr lang="de-CH" smtClean="0"/>
              <a:t>25.11.2024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BA09230-927F-7A46-D711-1B178C89A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AEBB0F-53D1-C67C-BB7F-2253DBAC8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200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F3986F-226C-5771-AFA1-B990F5E5C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4B2501-98E3-B60D-E310-1BD136222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0E1CF8-7B08-5686-A1D4-70F840AAE1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76CB322-F5D6-6EB9-5F6A-3A1BFB39B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A8498-6FC1-3E48-A8E1-94389B64B56F}" type="datetime1">
              <a:rPr lang="de-CH" smtClean="0"/>
              <a:t>25.11.2024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BAA5ED-188E-883A-D813-621C9CBA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CA1D38-98AE-2C97-9842-EF1B501E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2018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5E12D-0860-DC89-4B02-FDE6A28B1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40D4914-2185-A348-827A-719C4655A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540F929-F845-301B-10C9-FC1AD2CE8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3A8E017-2DF7-BA9B-D0BE-DFEDC5F8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534B3-62A5-D748-84F9-1DF3695AB159}" type="datetime1">
              <a:rPr lang="de-CH" smtClean="0"/>
              <a:t>25.11.2024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434202-86E6-8DE6-9E73-F913EEB9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6DF47E-4017-7C94-52B9-7ABBCBB3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399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D70812A-519C-87C6-0CB3-4A85590E4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3EC6E2-14E1-1498-CA34-6C2010880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4AFD00-4E4B-9368-C3AA-2929E64B4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B6098-D03B-EE4F-8A22-6EC0451F384C}" type="datetime1">
              <a:rPr lang="de-CH" smtClean="0"/>
              <a:t>25.11.2024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111280-40F7-151E-BAD7-0696A930E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2D8A25-494B-3BE5-5D7D-DF78E52EC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612B5-A0B4-483A-8E22-04136F2DF6D1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8A5E17E-02A0-E13C-684F-306D457F9EF6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301978" y="6358873"/>
            <a:ext cx="2314575" cy="3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1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1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3D95-FE42-5BA1-D5F4-F24582D54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290" y="1493003"/>
            <a:ext cx="8273420" cy="2880376"/>
          </a:xfrm>
        </p:spPr>
        <p:txBody>
          <a:bodyPr>
            <a:normAutofit/>
          </a:bodyPr>
          <a:lstStyle/>
          <a:p>
            <a: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Ausgewählte strafprozessuale</a:t>
            </a:r>
            <a:b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Fragen </a:t>
            </a:r>
            <a:b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 </a:t>
            </a:r>
            <a:r>
              <a:rPr lang="de-CH" sz="4400" b="1" dirty="0" err="1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Geschädigtensicht</a:t>
            </a:r>
            <a:endParaRPr lang="en-CH" sz="4400" b="1" dirty="0">
              <a:solidFill>
                <a:srgbClr val="9B8D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028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755586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C. Bezifferung / Begründung der Zivilforderung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BA9912-5B08-6227-0C9E-5EAA5A72A10A}"/>
              </a:ext>
            </a:extLst>
          </p:cNvPr>
          <p:cNvSpPr txBox="1">
            <a:spLocks/>
          </p:cNvSpPr>
          <p:nvPr/>
        </p:nvSpPr>
        <p:spPr>
          <a:xfrm>
            <a:off x="562239" y="599607"/>
            <a:ext cx="8019521" cy="5771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</a:rPr>
              <a:t>Mögliche Rechtsbegehren in der Zivilklage: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Beschuldigte habe der Privatklägerin eine Genugtuung von Fr. … zuzüglich Zins zu 5 % seit …. zu bezahlen.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Beschuldigte habe der Privatklägerin Schadenersatz in Höhe </a:t>
            </a:r>
            <a:r>
              <a:rPr lang="de-CH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von … nebst Zins</a:t>
            </a:r>
            <a:r>
              <a:rPr lang="de-CH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zu 5 % seit ….zu bezahlen.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 Übrigen sei festzustellen, dass der Beschuldigte für den erlittenen Schaden grund­sätzlich haftbar ist, und die Angelegenheit sei für das Quantitativ auf den Zivilweg zu verweisen.</a:t>
            </a:r>
          </a:p>
          <a:p>
            <a:pPr marL="0" lvl="0" indent="0" algn="just">
              <a:buNone/>
            </a:pPr>
            <a:r>
              <a:rPr lang="de-CH" sz="18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Verfahrensanträge:</a:t>
            </a:r>
            <a:endParaRPr lang="de-CH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4"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Der Geschädigten sei gestützt auf Art. 345 StPO vor Abschluss des Beweisverfahrens die Gelegenheit zu geben, weitere Beweisanträge zu stellen und Beweismittel einzureichen.</a:t>
            </a:r>
          </a:p>
          <a:p>
            <a:pPr marL="342900" lvl="0" indent="-342900" algn="just">
              <a:buFont typeface="+mj-lt"/>
              <a:buAutoNum type="arabicPeriod" startAt="4"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Der Geschädigten sei Gelegenheit zu geben, die eingegebene Forderung an der Hauptverhandlung ergänzend zu beziffern und zu begründen.</a:t>
            </a:r>
          </a:p>
          <a:p>
            <a:pPr marL="0" lvl="0" indent="0" algn="just">
              <a:buNone/>
            </a:pPr>
            <a:r>
              <a:rPr lang="de-CH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(Kosten und Entschädigungsfolgen zulasten Beschuldigtem oder Staat)</a:t>
            </a:r>
          </a:p>
          <a:p>
            <a:pPr marL="0" lvl="0" indent="0" algn="just">
              <a:buNone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 der Begründung: Hinweis an das Gericht, dass die Zivilklage erst im Urteilszeitpunkt genügend beziffert und begründet sein muss.</a:t>
            </a:r>
            <a:endParaRPr lang="de-CH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4"/>
            </a:pPr>
            <a:endParaRPr lang="de-CH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60800" indent="0" defTabSz="685800">
              <a:lnSpc>
                <a:spcPct val="100000"/>
              </a:lnSpc>
              <a:spcBef>
                <a:spcPts val="750"/>
              </a:spcBef>
              <a:buNone/>
              <a:defRPr/>
            </a:pPr>
            <a:endParaRPr lang="de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029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04047"/>
            <a:ext cx="7886700" cy="5181600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de-CH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Der neue Art. 353 Abs. 2 StPO</a:t>
            </a:r>
          </a:p>
          <a:p>
            <a:pPr marL="540000" indent="0">
              <a:lnSpc>
                <a:spcPct val="100000"/>
              </a:lnSpc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de-CH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Die Staatsanwaltschaft kann im Strafbefehlsverfahren über Zivilforderungen entscheiden, soweit diese von der beschuldigten Person anerkannt sind oder sofern:</a:t>
            </a:r>
          </a:p>
          <a:p>
            <a:pPr marL="540000" lvl="1" indent="0">
              <a:lnSpc>
                <a:spcPct val="100000"/>
              </a:lnSpc>
              <a:buFont typeface="+mj-lt"/>
              <a:buAutoNum type="alphaLcPeriod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deren Beurteilung ohne weitere Beweiserhebung möglich ist; und</a:t>
            </a:r>
          </a:p>
          <a:p>
            <a:pPr marL="540000" lvl="1" indent="0">
              <a:lnSpc>
                <a:spcPct val="100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der Streitwert 30 000 Franken nicht übersteigt.»</a:t>
            </a:r>
          </a:p>
          <a:p>
            <a:pPr marL="540000" lvl="1" indent="0">
              <a:lnSpc>
                <a:spcPct val="100000"/>
              </a:lnSpc>
              <a:spcAft>
                <a:spcPts val="600"/>
              </a:spcAft>
              <a:buFont typeface="+mj-lt"/>
              <a:buAutoNum type="alphaLcPeriod"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-360000">
              <a:lnSpc>
                <a:spcPct val="100000"/>
              </a:lnSpc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Ratio </a:t>
            </a:r>
            <a:r>
              <a:rPr lang="de-CH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legis</a:t>
            </a: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(vgl.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BBl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2019, S. 6762):</a:t>
            </a:r>
          </a:p>
          <a:p>
            <a:pPr marL="540000" indent="-3600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Korrektur der bisherigen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geschädigten</a:t>
            </a:r>
            <a:r>
              <a:rPr lang="de-CH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freundlichen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Regelung</a:t>
            </a:r>
          </a:p>
          <a:p>
            <a:pPr marL="540000" indent="-360000" defTabSz="363538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Die STA soll über</a:t>
            </a: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 liquide Forderungen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neu auch bei Bestreitung durch den Beschuldigten entscheiden können</a:t>
            </a:r>
          </a:p>
        </p:txBody>
      </p:sp>
    </p:spTree>
    <p:extLst>
      <p:ext uri="{BB962C8B-B14F-4D97-AF65-F5344CB8AC3E}">
        <p14:creationId xmlns:p14="http://schemas.microsoft.com/office/powerpoint/2010/main" val="1961436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3818"/>
            <a:ext cx="7886700" cy="4881136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de-CH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Voraussetzungen</a:t>
            </a:r>
          </a:p>
          <a:p>
            <a:pPr marL="540000" lvl="1" indent="-3600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Anerkannte Forderungen: unproblematisch (cave Teilanerkennung)</a:t>
            </a:r>
          </a:p>
          <a:p>
            <a:pPr marL="540000" lvl="1" indent="-360000" defTabSz="406400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357188" algn="l"/>
              </a:tabLst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Bestrittene Forderungen:</a:t>
            </a:r>
          </a:p>
          <a:p>
            <a:pPr marL="720725" lvl="2" indent="-180975" defTabSz="406400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Keine Notwendigkeit weiterer Beweiserhebungen (über die bereits gemäss Art. 306 oder 311 ff. StPO erhobenen Beweise hinaus)</a:t>
            </a:r>
          </a:p>
          <a:p>
            <a:pPr marL="720725" lvl="2" indent="-180975" defTabSz="406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	 </a:t>
            </a: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gegebene Spruchreife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(dazu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BGr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6B_124/2018, E. 3.1.)</a:t>
            </a:r>
          </a:p>
          <a:p>
            <a:pPr marL="720725" lvl="2" indent="-180975" defTabSz="4064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Streitwertgrenze Fr. 30’000 (entsprechend Art. 243 Abs. 1 ZPO, vereinfachtes Verfahren)</a:t>
            </a:r>
          </a:p>
          <a:p>
            <a:pPr marL="538163" lvl="2" indent="-449263" defTabSz="406400">
              <a:lnSpc>
                <a:spcPct val="100000"/>
              </a:lnSpc>
              <a:buAutoNum type="arabicPeriod" startAt="3"/>
            </a:pPr>
            <a:r>
              <a:rPr lang="de-CH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Entscheid der STA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538163" lvl="2" indent="-358775" defTabSz="4064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Gutheissung der Forderung oder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Verweis auf den Zivilweg</a:t>
            </a:r>
          </a:p>
          <a:p>
            <a:pPr marL="538163" lvl="2" indent="-358775" defTabSz="4064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Keine Abweisung der Forderung. </a:t>
            </a: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Die zivilrechtliche Beweis-erhebung ist von Gesetzes wegen noch nicht abgeschlossen.</a:t>
            </a:r>
          </a:p>
          <a:p>
            <a:pPr marL="540000" lvl="2" indent="-360000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Bei </a:t>
            </a:r>
            <a:r>
              <a:rPr lang="de-CH" sz="1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Teilgutheissung</a:t>
            </a: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ist der Rest ausdrücklich auf den Zivilweg zu verweisen, und zwar auch innerhalb eines Schadenspostens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(siehe z.B. Formulierung in OGZ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SB190212, Urteil Ziff. 2 u. E. 4.2.2.)</a:t>
            </a:r>
            <a:endParaRPr lang="de-CH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263650" lvl="2" indent="-285750" defTabSz="406400"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357188" algn="l"/>
              </a:tabLst>
            </a:pPr>
            <a:endParaRPr lang="de-CH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680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8" y="1039907"/>
            <a:ext cx="8389845" cy="52353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534988" algn="l"/>
              </a:tabLst>
            </a:pPr>
            <a:r>
              <a:rPr lang="de-CH" sz="1800" b="1" dirty="0">
                <a:latin typeface="Arial" panose="020B0604020202020204" pitchFamily="34" charset="0"/>
              </a:rPr>
              <a:t>4.	</a:t>
            </a:r>
            <a:r>
              <a:rPr lang="de-CH" sz="1800" b="1" u="sng" dirty="0">
                <a:latin typeface="Arial" panose="020B0604020202020204" pitchFamily="34" charset="0"/>
              </a:rPr>
              <a:t>Das Strafbefehlsverfahren: </a:t>
            </a:r>
          </a:p>
          <a:p>
            <a:pPr marL="447675" indent="-2682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tabLst>
                <a:tab pos="534988" algn="l"/>
              </a:tabLst>
            </a:pPr>
            <a:r>
              <a:rPr lang="de-CH" sz="1800" dirty="0">
                <a:latin typeface="Arial" panose="020B0604020202020204" pitchFamily="34" charset="0"/>
              </a:rPr>
              <a:t>Mit wenigen Ausnahmen (z.B. Art. 352a StPO) gilt das bisherige Verfahren</a:t>
            </a:r>
          </a:p>
          <a:p>
            <a:pPr marL="447675" indent="-268288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tabLst>
                <a:tab pos="534988" algn="l"/>
              </a:tabLst>
            </a:pPr>
            <a:r>
              <a:rPr lang="de-CH" sz="1800" dirty="0">
                <a:latin typeface="Arial" panose="020B0604020202020204" pitchFamily="34" charset="0"/>
              </a:rPr>
              <a:t> Aus </a:t>
            </a:r>
            <a:r>
              <a:rPr lang="de-CH" sz="1800" dirty="0" err="1">
                <a:latin typeface="Arial" panose="020B0604020202020204" pitchFamily="34" charset="0"/>
              </a:rPr>
              <a:t>Geschädigtensicht</a:t>
            </a:r>
            <a:r>
              <a:rPr lang="de-CH" sz="1800" dirty="0">
                <a:latin typeface="Arial" panose="020B0604020202020204" pitchFamily="34" charset="0"/>
              </a:rPr>
              <a:t> neu ist 318 Abs. 1</a:t>
            </a:r>
            <a:r>
              <a:rPr lang="de-CH" sz="1800" baseline="30000" dirty="0">
                <a:latin typeface="Arial" panose="020B0604020202020204" pitchFamily="34" charset="0"/>
              </a:rPr>
              <a:t>bis </a:t>
            </a:r>
            <a:r>
              <a:rPr lang="de-CH" sz="1800" dirty="0">
                <a:latin typeface="Arial" panose="020B0604020202020204" pitchFamily="34" charset="0"/>
              </a:rPr>
              <a:t>StPO</a:t>
            </a:r>
          </a:p>
          <a:p>
            <a:pPr marL="900000" lvl="1" indent="-360000" defTabSz="963613">
              <a:lnSpc>
                <a:spcPct val="100000"/>
              </a:lnSpc>
              <a:spcBef>
                <a:spcPts val="600"/>
              </a:spcBef>
            </a:pPr>
            <a:r>
              <a:rPr lang="de-CH" sz="1800" dirty="0">
                <a:latin typeface="Arial" panose="020B0604020202020204" pitchFamily="34" charset="0"/>
              </a:rPr>
              <a:t>Vorinformation der </a:t>
            </a:r>
            <a:r>
              <a:rPr lang="de-CH" sz="1800" u="sng" dirty="0">
                <a:latin typeface="Arial" panose="020B0604020202020204" pitchFamily="34" charset="0"/>
              </a:rPr>
              <a:t>noch nicht informierten</a:t>
            </a:r>
            <a:r>
              <a:rPr lang="de-CH" sz="1800" dirty="0">
                <a:latin typeface="Arial" panose="020B0604020202020204" pitchFamily="34" charset="0"/>
              </a:rPr>
              <a:t> Geschädigten über Erlass Strafbefehl, Anklage oder Einstellung (mit Konstituierungsfrist) </a:t>
            </a:r>
          </a:p>
          <a:p>
            <a:pPr marL="900000" lvl="1" indent="-360000" defTabSz="963613">
              <a:lnSpc>
                <a:spcPct val="100000"/>
              </a:lnSpc>
              <a:spcBef>
                <a:spcPts val="60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In Transportfällen mittels «Zweitage-Link», sonst meist mit 10-Tages-Frist</a:t>
            </a:r>
          </a:p>
          <a:p>
            <a:pPr marL="465137" lvl="1" indent="-285750" defTabSz="963613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Ausser im Fall von Punkt 2 bleibt für beide Parteien weiterhin unklar, ob und wann die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</a:rPr>
              <a:t>StA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einen Strafbefehl erlässt</a:t>
            </a:r>
          </a:p>
          <a:p>
            <a:pPr marL="465137" lvl="1" indent="-285750" defTabSz="963613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Problematisch nach wie vor der Umgang mit dem rechtlichen Gehör:</a:t>
            </a:r>
          </a:p>
          <a:p>
            <a:pPr lvl="1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Rechtliches Gehör der beschuldigten Person (auch) zur Zivilforderung</a:t>
            </a:r>
          </a:p>
          <a:p>
            <a:pPr lvl="1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Akteneinsicht für die Privatklägerschaft (Akten bilden Fundament der Zivilforderung)</a:t>
            </a:r>
          </a:p>
          <a:p>
            <a:pPr marL="977900" lvl="2" indent="0" defTabSz="406400">
              <a:lnSpc>
                <a:spcPct val="100000"/>
              </a:lnSpc>
              <a:buNone/>
              <a:tabLst>
                <a:tab pos="357188" algn="l"/>
              </a:tabLst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558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1021976"/>
            <a:ext cx="7956942" cy="5253318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5. 	</a:t>
            </a:r>
            <a:r>
              <a:rPr lang="de-CH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Vorgehen der </a:t>
            </a:r>
            <a:r>
              <a:rPr lang="de-CH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Geschädigtenvertretungen</a:t>
            </a:r>
            <a:endParaRPr lang="de-CH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360000" defTabSz="206375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Individuelles Vorgehen je nach Opfer</a:t>
            </a:r>
          </a:p>
          <a:p>
            <a:pPr marL="540000" indent="-360000" defTabSz="206375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Aus juristischer Sicht möglichst schnell: </a:t>
            </a:r>
          </a:p>
          <a:p>
            <a:pPr marL="806450" lvl="1" indent="-268288" defTabSz="206375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Entscheid über Konstitution als Privatklägerschaft (Zivil- und Strafklägerschaft)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zu empfehlen ist beides</a:t>
            </a:r>
          </a:p>
          <a:p>
            <a:pPr marL="806450" lvl="1" indent="-268288" defTabSz="206375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Vollmacht einreichen, Verfahrensstand abklären, Akteneinsicht beantragen </a:t>
            </a:r>
          </a:p>
          <a:p>
            <a:pPr marL="806450" lvl="1" indent="-268288" defTabSz="20637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Beweisanträge stellen, z.B. Antrag auf Einholung eines Arztberichtes</a:t>
            </a:r>
          </a:p>
          <a:p>
            <a:pPr marL="825500" lvl="1" indent="-285750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Bezifferung und Kurzbegründung aller oder einzelner Forderungen</a:t>
            </a:r>
          </a:p>
          <a:p>
            <a:pPr marL="806450" lvl="1" indent="-266700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Einreichung von Beweismitteln (Arztzeugnisse, Rechnungen, Quittungen)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Herstellung der Spruchreife</a:t>
            </a:r>
          </a:p>
          <a:p>
            <a:pPr marL="806450" lvl="1" indent="-266700">
              <a:lnSpc>
                <a:spcPct val="100000"/>
              </a:lnSpc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Bezifferung der Parteientschädigung (separat Straf- und Zivilpunkt, analog zum altrechtlichen Entscheid BGE 139 IV 102)</a:t>
            </a:r>
          </a:p>
          <a:p>
            <a:pPr marL="806450" lvl="1" indent="-266700">
              <a:lnSpc>
                <a:spcPct val="100000"/>
              </a:lnSpc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81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166191"/>
            <a:ext cx="8044070" cy="5274365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1D51978-E2AF-FB15-E199-AC8F632A7A8A}"/>
              </a:ext>
            </a:extLst>
          </p:cNvPr>
          <p:cNvSpPr txBox="1"/>
          <p:nvPr/>
        </p:nvSpPr>
        <p:spPr>
          <a:xfrm>
            <a:off x="490330" y="1166191"/>
            <a:ext cx="7898295" cy="45499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8775" lvl="0" indent="-358775" algn="just">
              <a:lnSpc>
                <a:spcPct val="150000"/>
              </a:lnSpc>
              <a:spcAft>
                <a:spcPts val="800"/>
              </a:spcAft>
            </a:pPr>
            <a:r>
              <a:rPr lang="de-CH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	Beispiel Rechtsbegehren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Beschuldigte habe der Privatklägerin als Teilgenugtuung eine Genugtuung von Fr. 5'000, eventualiter eine Genugtuung nach pflichtgemässem Ermessen, nebst Zins zu 5 % seit dem … zu bezahlen. Im Mehrbetrag sei die Genugtuung auf den Zivilweg zu verweisen.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Beschuldigte der Privatklägerin Schadenersatz für das zerbrochene Schloss in Höhe von Fr. 500 nebst Zins zu 5 % seit ….zu bezahlen; sofern dieser Betrag nicht vollumfänglich zugesprochen wird, sei die Forderung im Mehrbetrag auf den Zivilweg zu verweisen.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 Übrigen sei festzustellen, dass der Beschuldigte für den erlittenen Schaden grund­sätzlich haftbar ist, und die Angelegenheit sei für das Quantitativ auf den Zivilweg zu verweisen.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Beschuldigte habe der Privatklägerin folgende Parteientschädigung zu bezahlen: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Fr. 2’000 für die bisherigen Bemühungen betreffend Strafklage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de-CH" sz="1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Fr. 1’200 für die bisherigen Bemühungen betreffend Zivilklage; im Mehrbetrag sei die Privatklägerin auf den Zivilweg zu verweisen.</a:t>
            </a:r>
          </a:p>
        </p:txBody>
      </p:sp>
    </p:spTree>
    <p:extLst>
      <p:ext uri="{BB962C8B-B14F-4D97-AF65-F5344CB8AC3E}">
        <p14:creationId xmlns:p14="http://schemas.microsoft.com/office/powerpoint/2010/main" val="584367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717469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D. Adhäsionsklage im Strafbefehlsverfahren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50" y="735723"/>
            <a:ext cx="8521700" cy="5633545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7.	</a:t>
            </a:r>
            <a:r>
              <a:rPr lang="de-CH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Die Einsprache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Legitimation PK ausser betr. Sanktion (354 Abs. 1a </a:t>
            </a:r>
            <a:r>
              <a:rPr lang="de-CH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bis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CH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CH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bis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StPO) 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Die PK muss Einsprache begründen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≠ Beschuldigte/r (Art. 354 Abs. 2 StPO)  Rudimentäre Begründung der Einsprache muss genügen </a:t>
            </a:r>
          </a:p>
          <a:p>
            <a:pPr marL="179388" indent="358775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(altrechtliches Bsp. in OGZ SB210380,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S. 7 f. Ziff. II 3.1. f.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34988" indent="0">
              <a:lnSpc>
                <a:spcPts val="1500"/>
              </a:lnSpc>
              <a:spcBef>
                <a:spcPts val="0"/>
              </a:spcBef>
              <a:buNone/>
              <a:tabLst>
                <a:tab pos="185738" algn="l"/>
              </a:tabLst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34988" indent="0">
              <a:lnSpc>
                <a:spcPct val="100000"/>
              </a:lnSpc>
              <a:spcBef>
                <a:spcPts val="0"/>
              </a:spcBef>
              <a:buNone/>
              <a:tabLst>
                <a:tab pos="185738" algn="l"/>
              </a:tabLst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 </a:t>
            </a:r>
            <a:r>
              <a:rPr lang="de-CH" sz="1800" u="sng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Einspracheverfahren</a:t>
            </a:r>
            <a:r>
              <a:rPr lang="de-CH" sz="1800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vor der STA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wird das Untersuchungsverfahren fortgesetzt (Art. 355 StPO). Daher muss m.E.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Konstitution als Privatklägerschaft zusammen mit der Einsprache (wie bisher gemäss Rechtsprechung) möglich sein. 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 der Einsprache die Forderung (ergänzend) beziffert, begründet und belegt werden können (Herstellung der «Spruchreife»)</a:t>
            </a:r>
          </a:p>
          <a:p>
            <a:pPr marL="0" indent="534988" defTabSz="538163">
              <a:lnSpc>
                <a:spcPct val="100000"/>
              </a:lnSpc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 </a:t>
            </a:r>
            <a:r>
              <a:rPr lang="de-CH" sz="1800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Gerichtsverfahren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gemäss Art. 355 Abs. 3 a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i.V.m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Art. 356 StPO ist unter 	anderem zu beachten:</a:t>
            </a:r>
          </a:p>
          <a:p>
            <a:pPr marL="539750" indent="-363538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Bei Anfechtung (auch) im Strafpunkt  Kosten gemäss Art. 426 f. StPO (wie bisher)</a:t>
            </a:r>
          </a:p>
          <a:p>
            <a:pPr marL="539750" indent="-363538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Die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PK darf (auch kostenmässig) nicht schlechter gestellt werden, als wenn von Anfang an ein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stattgefunden hätte (analog  BGE 141 IV 231, E. 2.6.)</a:t>
            </a:r>
          </a:p>
          <a:p>
            <a:pPr marL="539750" indent="-363538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Unklar ist die Situation, wenn nur der Zivilpunkt von der PK angefochten wird</a:t>
            </a:r>
          </a:p>
          <a:p>
            <a:pPr marL="176212" indent="0" defTabSz="538163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(Gültigkeit der Einsprache?)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31028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B8B34-3D0A-BFBC-E585-745E4045D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82039-0B9F-C1B1-7D58-6A0F0622B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021651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E. Gerichtliche Opferbefragung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C43C6-C083-38A0-215E-3268EAAFD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1166191"/>
            <a:ext cx="8044070" cy="5274365"/>
          </a:xfrm>
        </p:spPr>
        <p:txBody>
          <a:bodyPr>
            <a:noAutofit/>
          </a:bodyPr>
          <a:lstStyle/>
          <a:p>
            <a:pPr marL="0" indent="0" defTabSz="53498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7D57B39-BD14-36C5-BDBB-B86261CF4C68}"/>
              </a:ext>
            </a:extLst>
          </p:cNvPr>
          <p:cNvSpPr txBox="1"/>
          <p:nvPr/>
        </p:nvSpPr>
        <p:spPr>
          <a:xfrm>
            <a:off x="125506" y="802551"/>
            <a:ext cx="874955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90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Opferbefragungen sind oft für das Opfer stark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retraumatisierend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und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destabilisie-rend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Plädoyer 3/2024, S. 34 ff.). Zudem hat das Bundesgericht seine «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Opferbe-fragungspraxis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» revidiert (Plädoyer, 3/2024, S. 34, Ziff.1;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BGr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6B_1129/2021). </a:t>
            </a:r>
            <a:r>
              <a:rPr lang="de-CH" dirty="0">
                <a:latin typeface="Arial" panose="020B0604020202020204" pitchFamily="34" charset="0"/>
                <a:ea typeface="Calibri" panose="020F0502020204030204" pitchFamily="34" charset="0"/>
              </a:rPr>
              <a:t>Daher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</a:rPr>
              <a:t>Zurückhaltende Anordnung von gerichtlichen Opferbefragungen 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Bei Vorliegen von STA-Videoaufnahmen ist i.a. die Notwendigkeit zu verneinen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Bei Zweifeln an der Notwendigkeit ist zunächst auf eine Befragung zu verzichten und nötigenfalls zu einem späteren Zeitpunkt (ja sogar noch während der Urteils-beratung,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Art. 349 StPO; BGE 148 IV 356, E. 2.3.3.; BGE 143 IV 214, E.5.4.a.E.)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darüber zu entscheiden und zwar von Amtes wegen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(BGE 143 IV 288, E. 1.4.1.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a.E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.; vgl.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BGr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6B_288/2015, E. 1.5.4.)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 geht weder unter dem Aspekt von Art. 152 StPO noch gemäss Verhältnis-</a:t>
            </a:r>
            <a:r>
              <a:rPr lang="de-CH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mässigkeitsgrundsatz</a:t>
            </a:r>
            <a:r>
              <a:rPr lang="de-CH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(Art. 5 Abs. 2 BV) an, «auf Vorrat» Opferrechte zu verletzen und zu gefährden. 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</a:rPr>
              <a:t>Den Gerichten ist oft die Stärke der möglichen Traumatisierung nicht bewusst 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Gegebenenfalls Antrag auf </a:t>
            </a:r>
            <a:r>
              <a:rPr lang="de-CH" sz="1800" u="sng" dirty="0">
                <a:latin typeface="Arial" panose="020B060402020202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vorläufigen</a:t>
            </a: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Verzicht auf Opferbefragung stellen.</a:t>
            </a:r>
          </a:p>
          <a:p>
            <a:pPr marL="37465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Falls vorhanden, mit Belegen (Arztzeugnis, Opferberatungsbericht)</a:t>
            </a:r>
            <a:endParaRPr lang="de-CH" sz="18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627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E. Fazit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43818"/>
            <a:ext cx="7995397" cy="4519100"/>
          </a:xfrm>
        </p:spPr>
        <p:txBody>
          <a:bodyPr>
            <a:noAutofit/>
          </a:bodyPr>
          <a:lstStyle/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Vor allem im Strafbefehlsverfahren werden die Position der PK gestärkt und ihre Rechte ausgebaut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Auch sonst hat es einzelne Änderungen zugunsten PK / Opfer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CH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Aber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Verschärfung des prozessualen Ungleichgewichts zwischen Beschuldigten und PK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Erhöhung des Kostenrisikos für PK (z.B. Art. 136 Abs. 3,  303 a StPO)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Wesentliche Verbesserungen zugunsten der Opfer wurden verpasst</a:t>
            </a:r>
          </a:p>
          <a:p>
            <a:pPr marL="0" indent="185738">
              <a:lnSpc>
                <a:spcPct val="100000"/>
              </a:lnSpc>
              <a:spcBef>
                <a:spcPts val="0"/>
              </a:spcBef>
              <a:buNone/>
            </a:pPr>
            <a:endParaRPr lang="de-CH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b="1" dirty="0">
                <a:latin typeface="Arial" panose="020B0604020202020204" pitchFamily="34" charset="0"/>
                <a:cs typeface="Arial" panose="020B0604020202020204" pitchFamily="34" charset="0"/>
              </a:rPr>
              <a:t>Es bleibt die Hoffnung,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dass die Strafbehörden im Rahmen ihres Ermessens weiterhin den Opferrechten Rechnung tragen, z.B. bei der UP/UR-Gewährung</a:t>
            </a:r>
          </a:p>
          <a:p>
            <a:pPr marL="540000" indent="-36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dass der täterzentrierte Blickwinkel endlich einem Blickwinkel weicht, der die Interessen und Rechte des Opfers gleichermassen ins Zentrum stellt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81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03D95-FE42-5BA1-D5F4-F24582D54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290" y="1192825"/>
            <a:ext cx="8273420" cy="935404"/>
          </a:xfrm>
        </p:spPr>
        <p:txBody>
          <a:bodyPr>
            <a:normAutofit/>
          </a:bodyPr>
          <a:lstStyle/>
          <a:p>
            <a:r>
              <a:rPr lang="de-CH" sz="4400" b="1" dirty="0">
                <a:solidFill>
                  <a:srgbClr val="9B8D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Vielen Dank</a:t>
            </a:r>
            <a:endParaRPr lang="en-CH" sz="4400" b="1" dirty="0">
              <a:solidFill>
                <a:srgbClr val="9B8D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6D6B8-84AA-B013-9A3E-6D65D2533859}"/>
              </a:ext>
            </a:extLst>
          </p:cNvPr>
          <p:cNvSpPr txBox="1">
            <a:spLocks/>
          </p:cNvSpPr>
          <p:nvPr/>
        </p:nvSpPr>
        <p:spPr>
          <a:xfrm>
            <a:off x="628650" y="2383436"/>
            <a:ext cx="7960714" cy="3672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allen BerufskollegInnen, die mich unterstützt haben, bes.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RAin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 Susanne </a:t>
            </a:r>
            <a:r>
              <a:rPr lang="de-CH" dirty="0" err="1">
                <a:latin typeface="Arial" panose="020B0604020202020204" pitchFamily="34" charset="0"/>
                <a:cs typeface="Arial" panose="020B0604020202020204" pitchFamily="34" charset="0"/>
              </a:rPr>
              <a:t>Casetti</a:t>
            </a: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, Zürich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</a:p>
          <a:p>
            <a:pPr>
              <a:lnSpc>
                <a:spcPct val="100000"/>
              </a:lnSpc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Euch für Eure Aufmerksamkeit</a:t>
            </a:r>
          </a:p>
          <a:p>
            <a:pPr algn="l">
              <a:lnSpc>
                <a:spcPct val="100000"/>
              </a:lnSpc>
            </a:pPr>
            <a:endParaRPr lang="de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CH" dirty="0">
                <a:latin typeface="Arial" panose="020B0604020202020204" pitchFamily="34" charset="0"/>
                <a:cs typeface="Arial" panose="020B0604020202020204" pitchFamily="34" charset="0"/>
              </a:rPr>
              <a:t>Bitte beachtet, dass ich in Vortrag und Folien meine persönliche Meinung wiedergebe und keine Haftung dafür übernehme.</a:t>
            </a:r>
          </a:p>
        </p:txBody>
      </p:sp>
    </p:spTree>
    <p:extLst>
      <p:ext uri="{BB962C8B-B14F-4D97-AF65-F5344CB8AC3E}">
        <p14:creationId xmlns:p14="http://schemas.microsoft.com/office/powerpoint/2010/main" val="185787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80049"/>
            <a:ext cx="7886700" cy="4497902"/>
          </a:xfrm>
        </p:spPr>
        <p:txBody>
          <a:bodyPr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de-DE" sz="2400" dirty="0">
                <a:solidFill>
                  <a:prstClr val="black"/>
                </a:solidFill>
                <a:latin typeface="Arial" panose="020B0604020202020204"/>
                <a:cs typeface="Arial"/>
              </a:rPr>
              <a:t>Einleitung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Unentgeltliche Rechtspflege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  <a:defRPr/>
            </a:pPr>
            <a:r>
              <a:rPr lang="de-DE" sz="1800" dirty="0">
                <a:solidFill>
                  <a:prstClr val="black"/>
                </a:solidFill>
                <a:latin typeface="Arial" panose="020B0604020202020204"/>
                <a:cs typeface="Arial"/>
              </a:rPr>
              <a:t>Änderungen</a:t>
            </a: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  <a:defRPr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Neubeantragung der unentgeltlichen Rechtspflege vor Obergericht</a:t>
            </a:r>
            <a:endParaRPr lang="de-DE" sz="2000" dirty="0">
              <a:solidFill>
                <a:prstClr val="black"/>
              </a:solidFill>
              <a:effectLst/>
              <a:latin typeface="Arial" panose="020B0604020202020204"/>
              <a:ea typeface="Calibri" panose="020F0502020204030204" pitchFamily="34" charset="0"/>
              <a:cs typeface="Arial"/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lphaLcParenR"/>
              <a:defRPr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Verhältnis der UP nach StPO zur längerfristigen Hilfe nach OHG (Art. 13/16 OHG)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Zeitpunkt der Forderungsbezifferung und </a:t>
            </a:r>
            <a:b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</a:b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-begründung im Gerichtsverfahren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Das Adhäsionsverfahren im Strafbefehl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Gerichtliche Opferbefragung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8E98A94-DAE2-76B5-3216-7320FF1C5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Inhaltsverzeichnis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9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A. Einleitung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1343818"/>
            <a:ext cx="8251903" cy="48005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Behandelt werden nur wenige ausgewählte Probleme</a:t>
            </a:r>
          </a:p>
          <a:p>
            <a:pPr>
              <a:lnSpc>
                <a:spcPct val="100000"/>
              </a:lnSpc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mit Fokus auf die Opfer (= in ihrer körperlichen, sexuellen oder psychischen Integrität beeinträchtigte Geschädigte, </a:t>
            </a: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116 StPO)</a:t>
            </a:r>
          </a:p>
          <a:p>
            <a:pPr>
              <a:lnSpc>
                <a:spcPct val="100000"/>
              </a:lnSpc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unter Verweis auf die beiden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legalis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Briefe, Fachdienst Strafrecht, 6/23 und 8/23 und den interdisziplinären Artikel in 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Plädoyer 3/2024, S. 34 ff. 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de-D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de-D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581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B. Unentgeltliche Rechtspflege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1343818"/>
            <a:ext cx="8251903" cy="4800504"/>
          </a:xfrm>
        </p:spPr>
        <p:txBody>
          <a:bodyPr>
            <a:noAutofit/>
          </a:bodyPr>
          <a:lstStyle/>
          <a:p>
            <a:pPr marL="355600" indent="-355600">
              <a:lnSpc>
                <a:spcPct val="100000"/>
              </a:lnSpc>
              <a:buNone/>
            </a:pPr>
            <a:r>
              <a:rPr lang="de-CH" sz="1800" b="1" dirty="0">
                <a:solidFill>
                  <a:schemeClr val="tx1"/>
                </a:solidFill>
                <a:latin typeface="Arial (Textkörper)"/>
                <a:cs typeface="Arial"/>
              </a:rPr>
              <a:t>a)	Änderungen in Gesetz und Rechtsprechung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de-CH" sz="1800" dirty="0">
                <a:solidFill>
                  <a:schemeClr val="tx1"/>
                </a:solidFill>
                <a:latin typeface="Arial (Textkörper)"/>
                <a:cs typeface="Arial"/>
              </a:rPr>
              <a:t>Bei Opfern: Unentgeltliche Rechtspflege (UP) existiert neu auch für die Durchsetzung der Strafklage (</a:t>
            </a:r>
            <a:r>
              <a:rPr lang="de-CH" sz="1800" dirty="0">
                <a:solidFill>
                  <a:schemeClr val="tx1"/>
                </a:solidFill>
                <a:latin typeface="Arial (Textkörper)"/>
                <a:ea typeface="+mn-lt"/>
                <a:cs typeface="+mn-lt"/>
              </a:rPr>
              <a:t>Art. 136 Abs.1b  und 2c StPO)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kumimoji="0" lang="de-DE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Bei Opfern: Keine Rückerstattung der Kosten für die unentgeltliche Rechtspflege (Art. 138 Abs. 1</a:t>
            </a:r>
            <a:r>
              <a:rPr kumimoji="0" lang="de-DE" sz="180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bis</a:t>
            </a:r>
            <a:r>
              <a:rPr kumimoji="0" lang="de-DE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StPO)</a:t>
            </a:r>
            <a:endParaRPr lang="de-DE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Bei sämtlichen Zivil- </a:t>
            </a:r>
            <a:r>
              <a:rPr lang="de-DE" sz="1800" u="sng" dirty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StrafklägerInnen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Neubeantragung der 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im Rechtsmittelverfahren (Art. 136 Abs. 3 StPO)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Bei Opfern: Die Subsidiarität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gemäss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Art. 4 OHG gilt nicht gegenüber den Strafbehörden bzw. anderen staatlichen Stellen (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BGE 149 II 246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lnSpc>
                <a:spcPct val="100000"/>
              </a:lnSpc>
              <a:buNone/>
              <a:tabLst>
                <a:tab pos="355600" algn="l"/>
              </a:tabLst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de-DE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solidFill>
                <a:schemeClr val="tx1"/>
              </a:solidFill>
              <a:latin typeface="Arial (Textkörper)"/>
              <a:cs typeface="Arial" panose="020B0604020202020204"/>
            </a:endParaRPr>
          </a:p>
          <a:p>
            <a:pPr marL="630000" lvl="1" indent="-2844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de-CH" sz="1800" dirty="0">
              <a:solidFill>
                <a:schemeClr val="tx1"/>
              </a:solidFill>
              <a:latin typeface="Arial (Textkörper)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4740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B. Unentgeltliche Rechtspflege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C00AE-19F4-E4D7-30E4-1D5D20D15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940904"/>
            <a:ext cx="8468139" cy="5340626"/>
          </a:xfrm>
        </p:spPr>
        <p:txBody>
          <a:bodyPr>
            <a:noAutofit/>
          </a:bodyPr>
          <a:lstStyle/>
          <a:p>
            <a:pPr marL="355600" indent="-355600">
              <a:lnSpc>
                <a:spcPct val="100000"/>
              </a:lnSpc>
              <a:buNone/>
            </a:pPr>
            <a:r>
              <a:rPr lang="de-CH" sz="1800" b="1" dirty="0">
                <a:solidFill>
                  <a:schemeClr val="tx1"/>
                </a:solidFill>
                <a:latin typeface="Arial (Textkörper)"/>
                <a:cs typeface="Arial"/>
              </a:rPr>
              <a:t>b)	Neubeantragung der unentgeltlichen Rechtspflege vor Obergericht</a:t>
            </a: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69875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Bestimmung bedeutet:</a:t>
            </a:r>
          </a:p>
          <a:p>
            <a:pPr marL="896938" lvl="2" indent="-21113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Prozessuale Hürden und Mehraufwand der </a:t>
            </a:r>
            <a:r>
              <a:rPr lang="de-CH" sz="1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Geschädigtenvertretung</a:t>
            </a: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6938" lvl="2" indent="-21113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Kostenrisiko für Geschädigte bis zum UP-Entscheid</a:t>
            </a:r>
          </a:p>
          <a:p>
            <a:pPr marL="896938" lvl="2" indent="-21113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Ablehnung der UP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/UR</a:t>
            </a: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hohe Kosten oder keine Rechtsvertretung</a:t>
            </a:r>
          </a:p>
          <a:p>
            <a:pPr marL="896938" lvl="2" indent="-21113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Abschreckende Wirkung auf Geschädigte</a:t>
            </a:r>
          </a:p>
          <a:p>
            <a:pPr marL="0" lvl="2" indent="0">
              <a:lnSpc>
                <a:spcPts val="1000"/>
              </a:lnSpc>
              <a:spcBef>
                <a:spcPts val="0"/>
              </a:spcBef>
              <a:buNone/>
            </a:pP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 fordern ist eine grosszügige Auslegung zugunsten der Opfer:</a:t>
            </a:r>
          </a:p>
          <a:p>
            <a:pPr marL="896938" lvl="2" indent="-17938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«Waffengleichheit» bei amtlicher Verteidigung</a:t>
            </a:r>
          </a:p>
          <a:p>
            <a:pPr marL="896938" lvl="2" indent="-17938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Kostentragung für Opfer = stossend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6938" lvl="2" indent="-179388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vgl.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BBl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2019, S. 6735 betr. Notwendigkeit der 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Geschädigtenvertretung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15962" lvl="1" indent="0">
              <a:lnSpc>
                <a:spcPts val="1000"/>
              </a:lnSpc>
              <a:spcBef>
                <a:spcPts val="0"/>
              </a:spcBef>
              <a:buNone/>
            </a:pP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Ausweg bei Ablehnung:</a:t>
            </a:r>
          </a:p>
          <a:p>
            <a:pPr marL="896938" lvl="1" indent="-18097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Allenfalls Möglichkeit einer OHG-Kostengutsprache im Rahmen der längerfristigen Hilfe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</a:pP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2" indent="-285750">
              <a:lnSpc>
                <a:spcPct val="100000"/>
              </a:lnSpc>
              <a:spcBef>
                <a:spcPts val="0"/>
              </a:spcBef>
            </a:pP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de-DE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solidFill>
                <a:schemeClr val="tx1"/>
              </a:solidFill>
              <a:latin typeface="Arial (Textkörper)"/>
              <a:cs typeface="Arial" panose="020B0604020202020204"/>
            </a:endParaRPr>
          </a:p>
          <a:p>
            <a:pPr marL="630000" lvl="1" indent="-2844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de-CH" sz="1800" dirty="0">
              <a:solidFill>
                <a:schemeClr val="tx1"/>
              </a:solidFill>
              <a:latin typeface="Arial (Textkörper)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14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FECFD-37D9-6E8F-6B33-9B5048A1D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45DF-64CC-B960-7335-5091FDDD0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922648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B. Unentgeltliche Rechtspflege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A3718-391A-5F1D-5020-469DB25E0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806825"/>
            <a:ext cx="8468139" cy="5403475"/>
          </a:xfrm>
        </p:spPr>
        <p:txBody>
          <a:bodyPr>
            <a:noAutofit/>
          </a:bodyPr>
          <a:lstStyle/>
          <a:p>
            <a:pPr marL="266700" indent="-266700" defTabSz="915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lphaLcParenR" startAt="3"/>
            </a:pPr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Verhältnis der UP nach StPO zur längerfristigen Hilfe nach OHG (Art. 4 i.V. mit Art. 13/16 OHG): BGE 149 II 246 / OGZ UP24007</a:t>
            </a:r>
            <a:endParaRPr lang="de-CH" sz="1800" dirty="0">
              <a:latin typeface="Arial (Textkörper)"/>
              <a:cs typeface="Arial"/>
            </a:endParaRP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Änderung der Rechtsprechung: </a:t>
            </a: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Subsidiarität der OHG-Leistungen (Art. 4 OHG) gilt nicht mehr im Verhältnis zur strafprozessualen UP</a:t>
            </a: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Wahlmöglichkeit zwischen UP-Antrag oder Kostengutsprachegesuch an die OHG-Stelle aus längerfristiger Hilfe (Art. 13 Abs. 2  i.V. m. Art. 16 OHG)</a:t>
            </a:r>
          </a:p>
          <a:p>
            <a:pPr marL="628650" lvl="1" indent="-28575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Einige Unterschiede:</a:t>
            </a:r>
            <a:endParaRPr lang="de-CH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6938" lvl="2" indent="-26352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UP: nur für PK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OHG: keine Konstituierung als PK mehr nötig</a:t>
            </a:r>
          </a:p>
          <a:p>
            <a:pPr marL="633413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	Aber: Nachweis der Opfereigenschaft mit überwiegender 	Wahrscheinlichkeit</a:t>
            </a:r>
          </a:p>
          <a:p>
            <a:pPr marL="896938" lvl="2" indent="-26352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Beurteilung der Mittellosigkeit:</a:t>
            </a:r>
          </a:p>
          <a:p>
            <a:pPr marL="896938" lvl="2" indent="-263525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	UP: Ermessensentscheid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 OHG: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schematisch nach ELG (aber i.A. grosszügiger)</a:t>
            </a:r>
          </a:p>
          <a:p>
            <a:pPr marL="898525" lvl="2" indent="-21272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UP: alles oder nichts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 OHG: prozentuale Beteiligung an RA-Kosten möglich</a:t>
            </a:r>
          </a:p>
          <a:p>
            <a:pPr marL="898525" lvl="2" indent="-21272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UP: Gewährung ab Antrag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OHG: Rückwirkender Antrag möglich </a:t>
            </a:r>
          </a:p>
          <a:p>
            <a:pPr marL="898525" lvl="2" indent="-212725">
              <a:lnSpc>
                <a:spcPct val="100000"/>
              </a:lnSpc>
              <a:spcBef>
                <a:spcPts val="0"/>
              </a:spcBef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UP: Staat = Honorarschuldner </a:t>
            </a: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 OHG: Opfer = </a:t>
            </a:r>
            <a:r>
              <a:rPr lang="de-CH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HonorarschuldnerIn</a:t>
            </a:r>
            <a:endParaRPr lang="de-CH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(z.B. bei höherem Stundenansatz, nicht gedeckten Mehrkosten)</a:t>
            </a:r>
          </a:p>
          <a:p>
            <a:pPr marL="627063" lvl="2" indent="-268288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cs typeface="Arial" panose="020B0604020202020204" pitchFamily="34" charset="0"/>
              </a:rPr>
              <a:t>Konstituierung als PK und UP-Gesuch sind i.A. weiterhin zu empfehlen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de-DE" sz="1800" dirty="0">
              <a:solidFill>
                <a:schemeClr val="tx1"/>
              </a:solidFill>
              <a:latin typeface="Arial (Textkörper)"/>
              <a:cs typeface="Arial" panose="020B0604020202020204"/>
            </a:endParaRPr>
          </a:p>
          <a:p>
            <a:pPr marL="630000" lvl="1" indent="-2844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de-CH" sz="1800" dirty="0">
              <a:solidFill>
                <a:schemeClr val="tx1"/>
              </a:solidFill>
              <a:latin typeface="Arial (Textkörper)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8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949154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C. Bezifferung / Begründung der Zivilforderung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BA9912-5B08-6227-0C9E-5EAA5A72A10A}"/>
              </a:ext>
            </a:extLst>
          </p:cNvPr>
          <p:cNvSpPr txBox="1">
            <a:spLocks/>
          </p:cNvSpPr>
          <p:nvPr/>
        </p:nvSpPr>
        <p:spPr>
          <a:xfrm>
            <a:off x="410817" y="809470"/>
            <a:ext cx="8478349" cy="54264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60363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Art. 123 Abs. 2 und  Art. 331 Abs. 2, 2. Satz StPO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60363" indent="0">
              <a:lnSpc>
                <a:spcPct val="100000"/>
              </a:lnSpc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Fristansetzung zur Bezifferung und Begründung  der Zivilforderung durch das Gericht gleichzeitig mit der Frist für die Beweisanträge anstatt wie bisher in der HV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Gleichzeitig: Einreichung von Belegen (vgl.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BBl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2019, S. 6729)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Fristansetzung erfolgt oft Monate vor der HV, (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grosszügige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Fristerstreckungen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sind möglich</a:t>
            </a:r>
          </a:p>
          <a:p>
            <a:pPr marL="345600" indent="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Die Bestimmung 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bezweckt, dass sich Gericht und beschuldigte Person «hinreichend» mit der Zivilklage auseinandersetzen können (</a:t>
            </a:r>
            <a:r>
              <a:rPr lang="de-CH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BBl</a:t>
            </a:r>
            <a:r>
              <a:rPr lang="de-CH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2019, S. 6730)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verkennt, dass bei Opfern bis zur HV genugtuungs- und entschädigungs-relevante Änderungen eintreten können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verletzt das Unmittelbarkeitsprinzip einseitig zulasten PK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verletzt die „Waffengleichheit“ mit dem/der Beschuldigten</a:t>
            </a:r>
          </a:p>
          <a:p>
            <a:pPr marL="344250" indent="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Restriktive Auslegung unter Berücksichtigung der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ratio</a:t>
            </a: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18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legis</a:t>
            </a:r>
            <a:endParaRPr 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0" defTabSz="360363">
              <a:lnSpc>
                <a:spcPts val="12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5750" defTabSz="360363">
              <a:lnSpc>
                <a:spcPct val="100000"/>
              </a:lnSpc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9000" indent="0" defTabSz="360363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7600" defTabSz="360363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7600" defTabSz="360363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685800">
              <a:lnSpc>
                <a:spcPct val="100000"/>
              </a:lnSpc>
              <a:spcBef>
                <a:spcPts val="750"/>
              </a:spcBef>
              <a:buNone/>
              <a:defRPr/>
            </a:pPr>
            <a:endParaRPr lang="de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678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949154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C. Bezifferung / Begründung der Zivilforderung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BA9912-5B08-6227-0C9E-5EAA5A72A10A}"/>
              </a:ext>
            </a:extLst>
          </p:cNvPr>
          <p:cNvSpPr txBox="1">
            <a:spLocks/>
          </p:cNvSpPr>
          <p:nvPr/>
        </p:nvSpPr>
        <p:spPr>
          <a:xfrm>
            <a:off x="410817" y="702365"/>
            <a:ext cx="8478349" cy="56267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0" defTabSz="360363">
              <a:lnSpc>
                <a:spcPct val="100000"/>
              </a:lnSpc>
              <a:spcBef>
                <a:spcPts val="0"/>
              </a:spcBef>
              <a:buNone/>
            </a:pPr>
            <a:endParaRPr lang="de-DE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Wichtig ist: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Wesen und Zweck (vgl.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BBl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2006, S. 1172 ff., bes. S.1175) des Adhäsionsverfahrens bleiben erhalten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Die Stellung der geschädigten Person soll (möglichst) nicht geschwächt werden (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BBl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 2019, S. 6729)</a:t>
            </a:r>
          </a:p>
          <a:p>
            <a:pPr marL="644525" indent="-285750" defTabSz="360363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CH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besteht weiterhin:</a:t>
            </a:r>
            <a:endParaRPr lang="de-CH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72000" indent="-285750" defTabSz="360363">
              <a:lnSpc>
                <a:spcPct val="100000"/>
              </a:lnSpc>
              <a:spcBef>
                <a:spcPts val="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die Möglichkeit der Einreichung weiterer Beweise gestützt auf Art. 345 StPO vor Beendigung des Beweisverfahrens </a:t>
            </a:r>
          </a:p>
          <a:p>
            <a:pPr marL="972000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die Möglichkeit der Änderung und Ergänzung von Bezifferung und Begründung im Rahmen der Parteivorträge an der HV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Der Entscheid über die Zivilklage erfolgt zusammen mit dem Strafurteil (6B_75/2014, E. 2.4.3 ; Art. 126 Abs. 1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i.V.m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 351 Abs. 1 StPO; vgl. Art. 81 StPO). Erst aufgrund der dannzumaligen Basis ist über die Forderung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gemäss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Art. 126 Abs. 1- 4 StPO zu entscheiden.</a:t>
            </a:r>
          </a:p>
          <a:p>
            <a:pPr marL="630000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5750" defTabSz="360363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9000" indent="0" defTabSz="360363">
              <a:lnSpc>
                <a:spcPct val="100000"/>
              </a:lnSpc>
              <a:buNone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7600" defTabSz="360363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7600" defTabSz="360363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685800">
              <a:lnSpc>
                <a:spcPct val="100000"/>
              </a:lnSpc>
              <a:spcBef>
                <a:spcPts val="750"/>
              </a:spcBef>
              <a:buNone/>
              <a:defRPr/>
            </a:pPr>
            <a:endParaRPr lang="de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99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E9ABF-767F-9413-94B1-325C53E5D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755586"/>
          </a:xfrm>
        </p:spPr>
        <p:txBody>
          <a:bodyPr>
            <a:normAutofit/>
          </a:bodyPr>
          <a:lstStyle/>
          <a:p>
            <a:pPr algn="ctr"/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9B8D3A"/>
                </a:solidFill>
                <a:effectLst/>
                <a:uLnTx/>
                <a:uFillTx/>
                <a:latin typeface="Arial" panose="020B0604020202020204"/>
                <a:ea typeface="+mj-ea"/>
                <a:cs typeface="Arial"/>
              </a:rPr>
              <a:t>C. Bezifferung / Begründung der Zivilforderung</a:t>
            </a:r>
            <a:endParaRPr lang="en-CH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BA9912-5B08-6227-0C9E-5EAA5A72A10A}"/>
              </a:ext>
            </a:extLst>
          </p:cNvPr>
          <p:cNvSpPr txBox="1">
            <a:spLocks/>
          </p:cNvSpPr>
          <p:nvPr/>
        </p:nvSpPr>
        <p:spPr>
          <a:xfrm>
            <a:off x="285751" y="599607"/>
            <a:ext cx="8296010" cy="5771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indent="0" defTabSz="360363">
              <a:lnSpc>
                <a:spcPct val="100000"/>
              </a:lnSpc>
              <a:buNone/>
            </a:pP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</a:rPr>
              <a:t>Säumnisfolgen: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Sicher keine Klageabweisung (vgl. Art. 126 Abs. 2 b StPO)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Aufgrund von Art. 417 StPO sowie der Gesetzessystematik innerhalb von Art. 331 Abs. 2 StPO: Kosten- und Entschädigungsfolgen</a:t>
            </a: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de-DE" sz="1700" dirty="0" err="1">
                <a:latin typeface="Arial" panose="020B0604020202020204" pitchFamily="34" charset="0"/>
                <a:cs typeface="Arial" panose="020B0604020202020204" pitchFamily="34" charset="0"/>
              </a:rPr>
              <a:t>Gemäss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häufiger gerichtlicher Androhung: Verweis auf den Zivilweg</a:t>
            </a:r>
          </a:p>
          <a:p>
            <a:pPr marL="896938" indent="-269875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	M.E. nicht oder höchstens dann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</a:rPr>
              <a:t> statthaft, wenn die Klage nicht einmal in Grundzügen beziffert und begründet ist</a:t>
            </a:r>
          </a:p>
          <a:p>
            <a:pPr marL="344250" lvl="1" indent="0" defTabSz="360363">
              <a:lnSpc>
                <a:spcPct val="100000"/>
              </a:lnSpc>
              <a:spcBef>
                <a:spcPts val="0"/>
              </a:spcBef>
              <a:buNone/>
            </a:pPr>
            <a:endParaRPr lang="de-DE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4250" lvl="1" indent="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</a:rPr>
              <a:t>Vorgehen:</a:t>
            </a:r>
          </a:p>
          <a:p>
            <a:pPr marL="63000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Forderung innert (erstreckter) Frist begründen und beziffern</a:t>
            </a:r>
          </a:p>
          <a:p>
            <a:pPr marL="63000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Weitere Beweise </a:t>
            </a:r>
            <a:r>
              <a:rPr lang="de-DE" sz="17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gemäss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Art. 345 StPO vorbehalten (sicherer: entsprechender Antrag)</a:t>
            </a:r>
          </a:p>
          <a:p>
            <a:pPr marL="63000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Ergänzungen und Änderungen vorbehalten (sicherer: entsprechender Antrag)</a:t>
            </a:r>
          </a:p>
          <a:p>
            <a:pPr marL="63000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Darauf hinweisen, dass </a:t>
            </a:r>
            <a:r>
              <a:rPr lang="de-DE" sz="17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gemäss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Art. 126 Abs. 1 und Art. 351 Abs. 1 StPO der Urteilszeitpunkt der </a:t>
            </a:r>
            <a:r>
              <a:rPr lang="de-DE" sz="17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massgebende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Zeitpunkt ist, um die Zivilforderung </a:t>
            </a:r>
            <a:r>
              <a:rPr lang="de-DE" sz="17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gemäss</a:t>
            </a:r>
            <a:r>
              <a:rPr lang="de-DE" sz="17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Art. 126 Abs.1-4 zu beurteilen.</a:t>
            </a:r>
          </a:p>
          <a:p>
            <a:pPr marL="266700" lvl="1" indent="76200" defTabSz="6286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Die punktuelle Gesetzesänderung darf nicht dazu führen, die   	</a:t>
            </a:r>
            <a:r>
              <a:rPr lang="de-DE" sz="17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Geschädigtenrechte</a:t>
            </a:r>
            <a:r>
              <a:rPr lang="de-DE" sz="17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mehr als nötig zu beschränken.</a:t>
            </a: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8550" lvl="1" indent="-28575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000" indent="-284400" defTabSz="3603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de-DE" sz="18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60800" indent="0" defTabSz="685800">
              <a:lnSpc>
                <a:spcPct val="100000"/>
              </a:lnSpc>
              <a:spcBef>
                <a:spcPts val="750"/>
              </a:spcBef>
              <a:buNone/>
              <a:defRPr/>
            </a:pPr>
            <a:endParaRPr lang="de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024069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2358</Words>
  <Application>Microsoft Office PowerPoint</Application>
  <PresentationFormat>Bildschirmpräsentation (4:3)</PresentationFormat>
  <Paragraphs>214</Paragraphs>
  <Slides>19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6" baseType="lpstr">
      <vt:lpstr>Arial</vt:lpstr>
      <vt:lpstr>Arial (Textkörper)</vt:lpstr>
      <vt:lpstr>Calibri</vt:lpstr>
      <vt:lpstr>Calibri Light</vt:lpstr>
      <vt:lpstr>Courier New</vt:lpstr>
      <vt:lpstr>Wingdings</vt:lpstr>
      <vt:lpstr>Benutzerdefiniertes Design</vt:lpstr>
      <vt:lpstr>Ausgewählte strafprozessuale Fragen    aus Geschädigtensicht</vt:lpstr>
      <vt:lpstr>Inhaltsverzeichnis</vt:lpstr>
      <vt:lpstr>A. Einleitung</vt:lpstr>
      <vt:lpstr>B. Unentgeltliche Rechtspflege</vt:lpstr>
      <vt:lpstr>B. Unentgeltliche Rechtspflege</vt:lpstr>
      <vt:lpstr>B. Unentgeltliche Rechtspflege</vt:lpstr>
      <vt:lpstr>C. Bezifferung / Begründung der Zivilforderung</vt:lpstr>
      <vt:lpstr>C. Bezifferung / Begründung der Zivilforderung</vt:lpstr>
      <vt:lpstr>C. Bezifferung / Begründung der Zivilforderung</vt:lpstr>
      <vt:lpstr>C. Bezifferung / Begründung der Zivilforderung</vt:lpstr>
      <vt:lpstr>D. Adhäsionsklage im Strafbefehlsverfahren</vt:lpstr>
      <vt:lpstr>D. Adhäsionsklage im Strafbefehlsverfahren</vt:lpstr>
      <vt:lpstr>D. Adhäsionsklage im Strafbefehlsverfahren</vt:lpstr>
      <vt:lpstr>D. Adhäsionsklage im Strafbefehlsverfahren</vt:lpstr>
      <vt:lpstr>D. Adhäsionsklage im Strafbefehlsverfahren</vt:lpstr>
      <vt:lpstr>D. Adhäsionsklage im Strafbefehlsverfahren</vt:lpstr>
      <vt:lpstr>E. Gerichtliche Opferbefragung</vt:lpstr>
      <vt:lpstr>E. Fazit</vt:lpstr>
      <vt:lpstr>Vielen Dank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Schaumann</dc:creator>
  <cp:lastModifiedBy>Claudia Schaumann</cp:lastModifiedBy>
  <cp:revision>1195</cp:revision>
  <cp:lastPrinted>2024-11-19T13:04:00Z</cp:lastPrinted>
  <dcterms:created xsi:type="dcterms:W3CDTF">2023-01-03T12:57:15Z</dcterms:created>
  <dcterms:modified xsi:type="dcterms:W3CDTF">2024-11-25T13:20:24Z</dcterms:modified>
</cp:coreProperties>
</file>